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3112"/>
  </p:normalViewPr>
  <p:slideViewPr>
    <p:cSldViewPr snapToGrid="0" snapToObjects="1">
      <p:cViewPr varScale="1">
        <p:scale>
          <a:sx n="89" d="100"/>
          <a:sy n="89" d="100"/>
        </p:scale>
        <p:origin x="168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8E9-6558-974F-BBF5-19785F11AF9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C20-D2F4-2B44-9804-29C257FEA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83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8E9-6558-974F-BBF5-19785F11AF9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C20-D2F4-2B44-9804-29C257FEA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92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8E9-6558-974F-BBF5-19785F11AF9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C20-D2F4-2B44-9804-29C257FEA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7315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8E9-6558-974F-BBF5-19785F11AF9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C20-D2F4-2B44-9804-29C257FEA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95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8E9-6558-974F-BBF5-19785F11AF9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C20-D2F4-2B44-9804-29C257FEA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8E9-6558-974F-BBF5-19785F11AF9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C20-D2F4-2B44-9804-29C257FEA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563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8E9-6558-974F-BBF5-19785F11AF9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C20-D2F4-2B44-9804-29C257FEA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56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8E9-6558-974F-BBF5-19785F11AF9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C20-D2F4-2B44-9804-29C257FEA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60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8E9-6558-974F-BBF5-19785F11AF9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C20-D2F4-2B44-9804-29C257FEA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65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8E9-6558-974F-BBF5-19785F11AF9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C20-D2F4-2B44-9804-29C257FEA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26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8E9-6558-974F-BBF5-19785F11AF9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C20-D2F4-2B44-9804-29C257FEA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17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8E9-6558-974F-BBF5-19785F11AF9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C20-D2F4-2B44-9804-29C257FEA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80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8E9-6558-974F-BBF5-19785F11AF9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C20-D2F4-2B44-9804-29C257FEA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08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8E9-6558-974F-BBF5-19785F11AF9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C20-D2F4-2B44-9804-29C257FEA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49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8E9-6558-974F-BBF5-19785F11AF9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C20-D2F4-2B44-9804-29C257FEA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86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C8E9-6558-974F-BBF5-19785F11AF9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C20-D2F4-2B44-9804-29C257FEA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59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0C8E9-6558-974F-BBF5-19785F11AF9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96CC20-D2F4-2B44-9804-29C257FEA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18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BsYjIW5STg&amp;t=59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MnDkTx3RmU&amp;feature=youtu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26364C-D48E-EA45-B218-E3C667654F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4800"/>
              <a:t>ヘリ</a:t>
            </a:r>
            <a:r>
              <a:rPr kumimoji="1" lang="en-US" altLang="ja-JP" sz="4800" dirty="0"/>
              <a:t>UAV</a:t>
            </a:r>
            <a:r>
              <a:rPr kumimoji="1" lang="ja-JP" altLang="en-US" sz="4800"/>
              <a:t>の開発とその活用法に関するプロジェクト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4D2319-CD95-0448-994F-09BCC8567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3639" y="5291804"/>
            <a:ext cx="7766936" cy="1096899"/>
          </a:xfrm>
        </p:spPr>
        <p:txBody>
          <a:bodyPr/>
          <a:lstStyle/>
          <a:p>
            <a:r>
              <a:rPr kumimoji="1" lang="ja-JP" altLang="en-US"/>
              <a:t>筑波大学　堀井樹</a:t>
            </a:r>
            <a:endParaRPr kumimoji="1" lang="en-US" altLang="ja-JP" dirty="0"/>
          </a:p>
          <a:p>
            <a:r>
              <a:rPr lang="en-US" altLang="ja-JP" dirty="0"/>
              <a:t>s1811172@s.tsukuba.ac.jp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22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14AF8D-81CD-7947-9655-E193E707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Da </a:t>
            </a:r>
            <a:r>
              <a:rPr kumimoji="1" lang="en-US" altLang="ja-JP" dirty="0" err="1"/>
              <a:t>vinci</a:t>
            </a:r>
            <a:r>
              <a:rPr kumimoji="1" lang="ja-JP" altLang="en-US"/>
              <a:t>プロジェクトによる警備で</a:t>
            </a:r>
            <a:r>
              <a:rPr lang="ja-JP" altLang="en-US"/>
              <a:t>の</a:t>
            </a:r>
            <a:br>
              <a:rPr lang="en-US" altLang="ja-JP" dirty="0"/>
            </a:br>
            <a:r>
              <a:rPr kumimoji="1" lang="ja-JP" altLang="en-US"/>
              <a:t>実用化（予算確保済）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D78DF6-97B3-A340-9019-10786BC1D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>
                <a:solidFill>
                  <a:srgbClr val="C00000"/>
                </a:solidFill>
              </a:rPr>
              <a:t>空港で、バードストライクや未確認</a:t>
            </a:r>
            <a:r>
              <a:rPr lang="en-US" altLang="ja-JP" dirty="0">
                <a:solidFill>
                  <a:srgbClr val="C00000"/>
                </a:solidFill>
              </a:rPr>
              <a:t>UAV</a:t>
            </a:r>
            <a:r>
              <a:rPr lang="ja-JP" altLang="en-US">
                <a:solidFill>
                  <a:srgbClr val="C00000"/>
                </a:solidFill>
              </a:rPr>
              <a:t>を監視</a:t>
            </a:r>
            <a:endParaRPr lang="en-US" altLang="ja-JP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>
                <a:solidFill>
                  <a:srgbClr val="0070C0"/>
                </a:solidFill>
              </a:rPr>
              <a:t>　　→</a:t>
            </a:r>
            <a:r>
              <a:rPr kumimoji="1" lang="ja-JP" altLang="en-US">
                <a:solidFill>
                  <a:srgbClr val="0070C0"/>
                </a:solidFill>
              </a:rPr>
              <a:t>バードストライクに関して、鳥を</a:t>
            </a:r>
            <a:r>
              <a:rPr kumimoji="1" lang="en-US" altLang="ja-JP" dirty="0">
                <a:solidFill>
                  <a:srgbClr val="0070C0"/>
                </a:solidFill>
              </a:rPr>
              <a:t>UAV</a:t>
            </a:r>
            <a:r>
              <a:rPr kumimoji="1" lang="ja-JP" altLang="en-US">
                <a:solidFill>
                  <a:srgbClr val="0070C0"/>
                </a:solidFill>
              </a:rPr>
              <a:t>の接近や音で誘導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endParaRPr lang="en-US" altLang="ja-JP" dirty="0">
              <a:solidFill>
                <a:srgbClr val="0070C0"/>
              </a:solidFill>
            </a:endParaRPr>
          </a:p>
          <a:p>
            <a:r>
              <a:rPr lang="ja-JP" altLang="en-US">
                <a:solidFill>
                  <a:srgbClr val="C00000"/>
                </a:solidFill>
              </a:rPr>
              <a:t>守備範囲が行動であるため、複数の機体がお互いに連携する</a:t>
            </a:r>
            <a:endParaRPr lang="en-US" altLang="ja-JP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>
                <a:solidFill>
                  <a:srgbClr val="0070C0"/>
                </a:solidFill>
              </a:rPr>
              <a:t>　　→お互いに位置情報の交換や飛行データを交換し衝突回避を行う</a:t>
            </a:r>
            <a:endParaRPr lang="en-US" altLang="ja-JP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>
                <a:solidFill>
                  <a:srgbClr val="0070C0"/>
                </a:solidFill>
              </a:rPr>
              <a:t>　　　とともに、飛行状況を監視しあう</a:t>
            </a:r>
            <a:endParaRPr lang="en-US" altLang="ja-JP" dirty="0">
              <a:solidFill>
                <a:srgbClr val="0070C0"/>
              </a:solidFill>
            </a:endParaRPr>
          </a:p>
          <a:p>
            <a:endParaRPr lang="en-US" altLang="ja-JP" dirty="0">
              <a:solidFill>
                <a:srgbClr val="0070C0"/>
              </a:solidFill>
            </a:endParaRPr>
          </a:p>
          <a:p>
            <a:r>
              <a:rPr lang="ja-JP" altLang="en-US">
                <a:solidFill>
                  <a:srgbClr val="C00000"/>
                </a:solidFill>
              </a:rPr>
              <a:t>画像認識を用いた鳥、未確認</a:t>
            </a:r>
            <a:r>
              <a:rPr lang="en-US" altLang="ja-JP" dirty="0">
                <a:solidFill>
                  <a:srgbClr val="C00000"/>
                </a:solidFill>
              </a:rPr>
              <a:t>UAV</a:t>
            </a:r>
            <a:r>
              <a:rPr lang="ja-JP" altLang="en-US">
                <a:solidFill>
                  <a:srgbClr val="C00000"/>
                </a:solidFill>
              </a:rPr>
              <a:t>の認識</a:t>
            </a:r>
            <a:endParaRPr lang="en-US" altLang="ja-JP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>
                <a:solidFill>
                  <a:srgbClr val="0070C0"/>
                </a:solidFill>
              </a:rPr>
              <a:t>　　→広域カメラを搭載し</a:t>
            </a:r>
            <a:r>
              <a:rPr lang="en-US" altLang="ja-JP" dirty="0" err="1">
                <a:solidFill>
                  <a:srgbClr val="0070C0"/>
                </a:solidFill>
              </a:rPr>
              <a:t>jetson</a:t>
            </a:r>
            <a:r>
              <a:rPr lang="ja-JP" altLang="en-US">
                <a:solidFill>
                  <a:srgbClr val="0070C0"/>
                </a:solidFill>
              </a:rPr>
              <a:t>にて、画像認識を行う</a:t>
            </a:r>
            <a:endParaRPr lang="en-US" altLang="ja-JP" dirty="0">
              <a:solidFill>
                <a:srgbClr val="0070C0"/>
              </a:solidFill>
            </a:endParaRPr>
          </a:p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12DCCDE-83C2-CE43-9E0B-16A69403D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850" y="2160589"/>
            <a:ext cx="4149150" cy="311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2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9FC8FB-0E93-F04F-8F38-A6AC16AB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火星探査</a:t>
            </a:r>
            <a:r>
              <a:rPr kumimoji="1" lang="en-US" altLang="ja-JP" dirty="0"/>
              <a:t>UAV</a:t>
            </a:r>
            <a:r>
              <a:rPr kumimoji="1" lang="ja-JP" altLang="en-US"/>
              <a:t>研究プロジェクト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DE7563-991C-B940-A789-C76873D0D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4383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>
                <a:solidFill>
                  <a:srgbClr val="C00000"/>
                </a:solidFill>
              </a:rPr>
              <a:t>火星でも</a:t>
            </a:r>
            <a:r>
              <a:rPr lang="en-US" altLang="ja-JP" dirty="0">
                <a:solidFill>
                  <a:srgbClr val="C00000"/>
                </a:solidFill>
              </a:rPr>
              <a:t>UAV</a:t>
            </a:r>
            <a:r>
              <a:rPr lang="ja-JP" altLang="en-US">
                <a:solidFill>
                  <a:srgbClr val="C00000"/>
                </a:solidFill>
              </a:rPr>
              <a:t>が飛行できる時代が来る（</a:t>
            </a:r>
            <a:r>
              <a:rPr lang="en-US" altLang="ja-JP" dirty="0">
                <a:solidFill>
                  <a:srgbClr val="C00000"/>
                </a:solidFill>
              </a:rPr>
              <a:t>NASA,</a:t>
            </a:r>
            <a:r>
              <a:rPr lang="ja-JP" altLang="en-US">
                <a:solidFill>
                  <a:srgbClr val="C00000"/>
                </a:solidFill>
              </a:rPr>
              <a:t>東北大の研究より）</a:t>
            </a:r>
            <a:endParaRPr lang="en-US" altLang="ja-JP" dirty="0">
              <a:solidFill>
                <a:srgbClr val="C00000"/>
              </a:solidFill>
            </a:endParaRPr>
          </a:p>
          <a:p>
            <a:endParaRPr lang="en-US" altLang="ja-JP" dirty="0">
              <a:solidFill>
                <a:srgbClr val="0070C0"/>
              </a:solidFill>
            </a:endParaRPr>
          </a:p>
          <a:p>
            <a:r>
              <a:rPr lang="ja-JP" altLang="en-US">
                <a:solidFill>
                  <a:srgbClr val="C00000"/>
                </a:solidFill>
              </a:rPr>
              <a:t>火星でも応用できる探査システムの開発</a:t>
            </a:r>
            <a:endParaRPr lang="en-US" altLang="ja-JP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>
                <a:solidFill>
                  <a:srgbClr val="0070C0"/>
                </a:solidFill>
              </a:rPr>
              <a:t>　　→単眼カメラによる</a:t>
            </a:r>
            <a:r>
              <a:rPr lang="en-US" altLang="ja-JP" dirty="0">
                <a:solidFill>
                  <a:srgbClr val="0070C0"/>
                </a:solidFill>
              </a:rPr>
              <a:t>3D</a:t>
            </a:r>
            <a:r>
              <a:rPr lang="ja-JP" altLang="en-US">
                <a:solidFill>
                  <a:srgbClr val="0070C0"/>
                </a:solidFill>
              </a:rPr>
              <a:t>マッピングの手法を開発</a:t>
            </a:r>
            <a:endParaRPr lang="en-US" altLang="ja-JP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      </a:t>
            </a:r>
            <a:r>
              <a:rPr lang="ja-JP" altLang="en-US">
                <a:solidFill>
                  <a:srgbClr val="0070C0"/>
                </a:solidFill>
              </a:rPr>
              <a:t>→</a:t>
            </a:r>
            <a:r>
              <a:rPr lang="en-US" altLang="ja-JP" dirty="0">
                <a:solidFill>
                  <a:srgbClr val="0070C0"/>
                </a:solidFill>
              </a:rPr>
              <a:t>UAV</a:t>
            </a:r>
            <a:r>
              <a:rPr lang="ja-JP" altLang="en-US">
                <a:solidFill>
                  <a:srgbClr val="0070C0"/>
                </a:solidFill>
              </a:rPr>
              <a:t>を用いることで、たった</a:t>
            </a:r>
            <a:r>
              <a:rPr lang="en-US" altLang="ja-JP" dirty="0">
                <a:solidFill>
                  <a:srgbClr val="0070C0"/>
                </a:solidFill>
              </a:rPr>
              <a:t>10</a:t>
            </a:r>
            <a:r>
              <a:rPr lang="ja-JP" altLang="en-US">
                <a:solidFill>
                  <a:srgbClr val="0070C0"/>
                </a:solidFill>
              </a:rPr>
              <a:t>秒で</a:t>
            </a:r>
            <a:r>
              <a:rPr lang="en-US" altLang="ja-JP" dirty="0">
                <a:solidFill>
                  <a:srgbClr val="0070C0"/>
                </a:solidFill>
              </a:rPr>
              <a:t>1ha</a:t>
            </a:r>
            <a:r>
              <a:rPr lang="ja-JP" altLang="en-US">
                <a:solidFill>
                  <a:srgbClr val="0070C0"/>
                </a:solidFill>
              </a:rPr>
              <a:t>をマッピング</a:t>
            </a:r>
            <a:endParaRPr lang="en-US" altLang="ja-JP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>
                <a:solidFill>
                  <a:srgbClr val="0070C0"/>
                </a:solidFill>
              </a:rPr>
              <a:t>　　→この結果は論文にて日本宇宙科学連合、</a:t>
            </a:r>
            <a:r>
              <a:rPr lang="en-US" altLang="ja-JP" dirty="0">
                <a:solidFill>
                  <a:srgbClr val="0070C0"/>
                </a:solidFill>
              </a:rPr>
              <a:t>AIAA</a:t>
            </a:r>
            <a:r>
              <a:rPr lang="ja-JP" altLang="en-US">
                <a:solidFill>
                  <a:srgbClr val="0070C0"/>
                </a:solidFill>
              </a:rPr>
              <a:t>に提出した</a:t>
            </a:r>
            <a:endParaRPr lang="en-US" altLang="ja-JP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rgbClr val="0070C0"/>
              </a:solidFill>
            </a:endParaRPr>
          </a:p>
          <a:p>
            <a:r>
              <a:rPr lang="ja-JP" altLang="en-US">
                <a:solidFill>
                  <a:srgbClr val="C00000"/>
                </a:solidFill>
              </a:rPr>
              <a:t>自己位置推定</a:t>
            </a:r>
            <a:endParaRPr lang="en-US" altLang="ja-JP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>
                <a:solidFill>
                  <a:srgbClr val="0070C0"/>
                </a:solidFill>
              </a:rPr>
              <a:t>　　→インテルリアルセンス</a:t>
            </a:r>
            <a:r>
              <a:rPr lang="en-US" altLang="ja-JP" dirty="0">
                <a:solidFill>
                  <a:srgbClr val="0070C0"/>
                </a:solidFill>
              </a:rPr>
              <a:t>T265</a:t>
            </a:r>
            <a:r>
              <a:rPr lang="ja-JP" altLang="en-US">
                <a:solidFill>
                  <a:srgbClr val="0070C0"/>
                </a:solidFill>
              </a:rPr>
              <a:t>とラズパイ</a:t>
            </a:r>
            <a:r>
              <a:rPr lang="en-US" altLang="ja-JP" dirty="0">
                <a:solidFill>
                  <a:srgbClr val="0070C0"/>
                </a:solidFill>
              </a:rPr>
              <a:t>4</a:t>
            </a:r>
            <a:r>
              <a:rPr lang="ja-JP" altLang="en-US">
                <a:solidFill>
                  <a:srgbClr val="0070C0"/>
                </a:solidFill>
              </a:rPr>
              <a:t>を搭載</a:t>
            </a:r>
            <a:endParaRPr lang="en-US" altLang="ja-JP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rgbClr val="0070C0"/>
              </a:solidFill>
            </a:endParaRPr>
          </a:p>
          <a:p>
            <a:r>
              <a:rPr lang="ja-JP" altLang="en-US">
                <a:solidFill>
                  <a:srgbClr val="C00000"/>
                </a:solidFill>
              </a:rPr>
              <a:t>来週、山口県でより火星に近い環境で試験</a:t>
            </a:r>
            <a:endParaRPr lang="en-US" altLang="ja-JP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D9B32F3-F862-7B4A-9081-5C6B451EB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850" y="2955608"/>
            <a:ext cx="2909025" cy="304837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8A2159E-44E2-6847-8B4C-9DA66810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850" y="330202"/>
            <a:ext cx="2048013" cy="260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593B382-CBAB-EE45-9000-55CAAC36B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029" y="1000125"/>
            <a:ext cx="7661067" cy="5070475"/>
          </a:xfrm>
        </p:spPr>
      </p:pic>
    </p:spTree>
    <p:extLst>
      <p:ext uri="{BB962C8B-B14F-4D97-AF65-F5344CB8AC3E}">
        <p14:creationId xmlns:p14="http://schemas.microsoft.com/office/powerpoint/2010/main" val="658593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3BAB42-76C7-8744-AFD4-56DF6E0AB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機体の改良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A8563F-82BB-EC4D-826A-582302D5B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5195"/>
            <a:ext cx="8596668" cy="3880773"/>
          </a:xfrm>
        </p:spPr>
        <p:txBody>
          <a:bodyPr/>
          <a:lstStyle/>
          <a:p>
            <a:r>
              <a:rPr kumimoji="1" lang="ja-JP" altLang="en-US" sz="2000">
                <a:solidFill>
                  <a:srgbClr val="C00000"/>
                </a:solidFill>
              </a:rPr>
              <a:t>材料の最適化により、</a:t>
            </a:r>
            <a:r>
              <a:rPr kumimoji="1" lang="en-US" altLang="ja-JP" sz="2000" dirty="0">
                <a:solidFill>
                  <a:srgbClr val="C00000"/>
                </a:solidFill>
              </a:rPr>
              <a:t>50g</a:t>
            </a:r>
            <a:r>
              <a:rPr kumimoji="1" lang="ja-JP" altLang="en-US" sz="2000">
                <a:solidFill>
                  <a:srgbClr val="C00000"/>
                </a:solidFill>
              </a:rPr>
              <a:t>の軽量化を目指す</a:t>
            </a:r>
            <a:endParaRPr kumimoji="1" lang="en-US" altLang="ja-JP" sz="2000" dirty="0">
              <a:solidFill>
                <a:srgbClr val="C00000"/>
              </a:solidFill>
            </a:endParaRP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r>
              <a:rPr kumimoji="1" lang="en-US" altLang="ja-JP" sz="2000" dirty="0">
                <a:solidFill>
                  <a:srgbClr val="C00000"/>
                </a:solidFill>
              </a:rPr>
              <a:t>30</a:t>
            </a:r>
            <a:r>
              <a:rPr lang="ja-JP" altLang="en-US" sz="2000">
                <a:solidFill>
                  <a:srgbClr val="C00000"/>
                </a:solidFill>
              </a:rPr>
              <a:t>分フライトを目指す</a:t>
            </a:r>
            <a:endParaRPr lang="en-US" altLang="ja-JP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000">
                <a:solidFill>
                  <a:srgbClr val="C00000"/>
                </a:solidFill>
              </a:rPr>
              <a:t>　</a:t>
            </a:r>
            <a:r>
              <a:rPr lang="ja-JP" altLang="en-US" sz="2000">
                <a:solidFill>
                  <a:srgbClr val="0070C0"/>
                </a:solidFill>
              </a:rPr>
              <a:t>　→軽量化</a:t>
            </a:r>
            <a:endParaRPr lang="en-US" altLang="ja-JP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000">
                <a:solidFill>
                  <a:srgbClr val="0070C0"/>
                </a:solidFill>
              </a:rPr>
              <a:t>　　→回転翼系の最適化</a:t>
            </a:r>
            <a:endParaRPr lang="en-US" altLang="ja-JP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kumimoji="1" lang="en-US" altLang="ja-JP" sz="2000" dirty="0">
              <a:solidFill>
                <a:srgbClr val="0070C0"/>
              </a:solidFill>
            </a:endParaRPr>
          </a:p>
          <a:p>
            <a:r>
              <a:rPr lang="en-US" altLang="ja-JP" sz="2000" dirty="0">
                <a:solidFill>
                  <a:srgbClr val="C00000"/>
                </a:solidFill>
              </a:rPr>
              <a:t>VSLAM</a:t>
            </a:r>
            <a:r>
              <a:rPr lang="ja-JP" altLang="en-US" sz="2000">
                <a:solidFill>
                  <a:srgbClr val="C00000"/>
                </a:solidFill>
              </a:rPr>
              <a:t>を用いた飛行</a:t>
            </a:r>
            <a:endParaRPr kumimoji="1" lang="en-US" altLang="ja-JP" sz="2000" dirty="0">
              <a:solidFill>
                <a:srgbClr val="C00000"/>
              </a:solidFill>
            </a:endParaRPr>
          </a:p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53B1D6-67CC-CB46-AF53-EDC385FB4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574321" y="1063003"/>
            <a:ext cx="2353145" cy="3137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421891F-42E9-B94A-9BAB-0EDCECA71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199" y="3808339"/>
            <a:ext cx="3342458" cy="176974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10071AC-16C4-0646-BF28-BF92CFEB0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500" y="3723221"/>
            <a:ext cx="3270699" cy="26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1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2C5EDE-DB21-924A-B03A-5C81F207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おわりに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C48CA0-44FD-424E-A1E4-8CCF879B5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59" y="1560514"/>
            <a:ext cx="8596668" cy="3880773"/>
          </a:xfrm>
        </p:spPr>
        <p:txBody>
          <a:bodyPr>
            <a:normAutofit/>
          </a:bodyPr>
          <a:lstStyle/>
          <a:p>
            <a:r>
              <a:rPr kumimoji="1" lang="en-US" altLang="ja-JP" sz="2000" dirty="0">
                <a:solidFill>
                  <a:srgbClr val="C00000"/>
                </a:solidFill>
              </a:rPr>
              <a:t>UAV</a:t>
            </a:r>
            <a:r>
              <a:rPr kumimoji="1" lang="ja-JP" altLang="en-US" sz="2000">
                <a:solidFill>
                  <a:srgbClr val="C00000"/>
                </a:solidFill>
              </a:rPr>
              <a:t>はなかなか実用化しない</a:t>
            </a:r>
            <a:endParaRPr kumimoji="1" lang="en-US" altLang="ja-JP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000"/>
              <a:t>　　</a:t>
            </a:r>
            <a:r>
              <a:rPr lang="ja-JP" altLang="en-US" sz="2000">
                <a:solidFill>
                  <a:srgbClr val="0070C0"/>
                </a:solidFill>
              </a:rPr>
              <a:t>→ヘリ</a:t>
            </a:r>
            <a:r>
              <a:rPr lang="en-US" altLang="ja-JP" sz="2000" dirty="0">
                <a:solidFill>
                  <a:srgbClr val="0070C0"/>
                </a:solidFill>
              </a:rPr>
              <a:t>UAV</a:t>
            </a:r>
            <a:r>
              <a:rPr lang="ja-JP" altLang="en-US" sz="2000">
                <a:solidFill>
                  <a:srgbClr val="0070C0"/>
                </a:solidFill>
              </a:rPr>
              <a:t>の特性を生かし、生活に直接関わる部分での実用を目指したい</a:t>
            </a:r>
            <a:endParaRPr lang="en-US" altLang="ja-JP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kumimoji="1" lang="en-US" altLang="ja-JP" sz="2000" dirty="0"/>
          </a:p>
          <a:p>
            <a:r>
              <a:rPr lang="ja-JP" altLang="en-US" sz="2000">
                <a:solidFill>
                  <a:srgbClr val="C00000"/>
                </a:solidFill>
              </a:rPr>
              <a:t>今後、機体をオープンソース にしたり、様々な場で使ってもらえるようなものにしたい。</a:t>
            </a:r>
            <a:endParaRPr lang="en-US" altLang="ja-JP" sz="2000" dirty="0">
              <a:solidFill>
                <a:srgbClr val="C00000"/>
              </a:solidFill>
            </a:endParaRPr>
          </a:p>
          <a:p>
            <a:endParaRPr kumimoji="1" lang="en-US" altLang="ja-JP" sz="2000" dirty="0">
              <a:solidFill>
                <a:srgbClr val="C00000"/>
              </a:solidFill>
            </a:endParaRPr>
          </a:p>
          <a:p>
            <a:r>
              <a:rPr kumimoji="1" lang="ja-JP" altLang="en-US" sz="2000">
                <a:solidFill>
                  <a:srgbClr val="C00000"/>
                </a:solidFill>
              </a:rPr>
              <a:t>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14585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71948-A8A9-6346-A4AB-AEAA39E1F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ヘリ</a:t>
            </a:r>
            <a:r>
              <a:rPr kumimoji="1" lang="en-US" altLang="ja-JP" dirty="0"/>
              <a:t>UAV</a:t>
            </a:r>
            <a:r>
              <a:rPr kumimoji="1" lang="ja-JP" altLang="en-US"/>
              <a:t>とは？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1DA8F52-B9F0-0041-8CDB-B8E81E4F0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0577" y="1270000"/>
            <a:ext cx="5175249" cy="3881437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CC98C9-C64F-D142-9C3B-013FA5268F29}"/>
              </a:ext>
            </a:extLst>
          </p:cNvPr>
          <p:cNvSpPr txBox="1"/>
          <p:nvPr/>
        </p:nvSpPr>
        <p:spPr>
          <a:xfrm>
            <a:off x="587829" y="1750423"/>
            <a:ext cx="5943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>
                <a:solidFill>
                  <a:srgbClr val="0070C0"/>
                </a:solidFill>
              </a:rPr>
              <a:t>ヘリコプターの形をしたドローン</a:t>
            </a:r>
            <a:endParaRPr lang="en-US" altLang="ja-JP" sz="2000" dirty="0">
              <a:solidFill>
                <a:srgbClr val="0070C0"/>
              </a:solidFill>
            </a:endParaRP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>
                <a:solidFill>
                  <a:srgbClr val="0070C0"/>
                </a:solidFill>
              </a:rPr>
              <a:t>ドローンの一種</a:t>
            </a:r>
            <a:endParaRPr lang="en-US" altLang="ja-JP" sz="2000" dirty="0">
              <a:solidFill>
                <a:srgbClr val="0070C0"/>
              </a:solidFill>
            </a:endParaRP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>
                <a:solidFill>
                  <a:srgbClr val="C00000"/>
                </a:solidFill>
              </a:rPr>
              <a:t>農薬散布</a:t>
            </a:r>
            <a:r>
              <a:rPr lang="ja-JP" altLang="en-US" sz="2000">
                <a:solidFill>
                  <a:srgbClr val="0070C0"/>
                </a:solidFill>
              </a:rPr>
              <a:t>などの重作業を行うものに採用</a:t>
            </a:r>
            <a:endParaRPr lang="en-US" altLang="ja-JP" sz="2000" dirty="0">
              <a:solidFill>
                <a:srgbClr val="0070C0"/>
              </a:solidFill>
            </a:endParaRP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>
                <a:solidFill>
                  <a:srgbClr val="C00000"/>
                </a:solidFill>
              </a:rPr>
              <a:t>軍事用</a:t>
            </a:r>
            <a:r>
              <a:rPr lang="ja-JP" altLang="en-US" sz="2000">
                <a:solidFill>
                  <a:srgbClr val="0070C0"/>
                </a:solidFill>
              </a:rPr>
              <a:t>など機動力を必要とするものに採用</a:t>
            </a:r>
            <a:endParaRPr lang="en-US" altLang="ja-JP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>
              <a:solidFill>
                <a:srgbClr val="0070C0"/>
              </a:solidFill>
            </a:endParaRPr>
          </a:p>
          <a:p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389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ACB292-3962-114B-BB93-62D09360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ヘリ型</a:t>
            </a:r>
            <a:r>
              <a:rPr kumimoji="1" lang="en-US" altLang="ja-JP" dirty="0"/>
              <a:t>UAV</a:t>
            </a:r>
            <a:r>
              <a:rPr kumimoji="1" lang="ja-JP" altLang="en-US"/>
              <a:t>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407960-6899-A347-A4FB-5A3939227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5195"/>
            <a:ext cx="8596668" cy="3880773"/>
          </a:xfrm>
        </p:spPr>
        <p:txBody>
          <a:bodyPr/>
          <a:lstStyle/>
          <a:p>
            <a:r>
              <a:rPr lang="ja-JP" altLang="en-US" sz="2000">
                <a:solidFill>
                  <a:srgbClr val="0070C0"/>
                </a:solidFill>
              </a:rPr>
              <a:t>飛行効率が良い</a:t>
            </a:r>
            <a:endParaRPr lang="en-US" altLang="ja-JP" sz="2000" dirty="0">
              <a:solidFill>
                <a:srgbClr val="0070C0"/>
              </a:solidFill>
            </a:endParaRP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r>
              <a:rPr lang="ja-JP" altLang="en-US" sz="2000">
                <a:solidFill>
                  <a:srgbClr val="0070C0"/>
                </a:solidFill>
              </a:rPr>
              <a:t>巡航速度が高い</a:t>
            </a:r>
            <a:endParaRPr lang="en-US" altLang="ja-JP" sz="2000" dirty="0">
              <a:solidFill>
                <a:srgbClr val="0070C0"/>
              </a:solidFill>
            </a:endParaRP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r>
              <a:rPr lang="ja-JP" altLang="en-US" sz="2000">
                <a:solidFill>
                  <a:srgbClr val="0070C0"/>
                </a:solidFill>
              </a:rPr>
              <a:t>乱気流に強い（特に上昇気流）</a:t>
            </a:r>
            <a:endParaRPr lang="en-US" altLang="ja-JP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4D0CD5-ACC9-5C47-803D-4532274E2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442" y="1268220"/>
            <a:ext cx="4661708" cy="472992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D3F0F43-D433-784D-8247-1F4CB6BC4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641563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F842E3-016F-5C40-97B7-78218B61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ヘリ型</a:t>
            </a:r>
            <a:r>
              <a:rPr kumimoji="1" lang="en-US" altLang="ja-JP" dirty="0"/>
              <a:t>UAV</a:t>
            </a:r>
            <a:r>
              <a:rPr lang="ja-JP" altLang="en-US"/>
              <a:t>のデメリット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61AC94-9A65-FD46-8A11-A2E4898E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5195"/>
            <a:ext cx="8596668" cy="3880773"/>
          </a:xfrm>
        </p:spPr>
        <p:txBody>
          <a:bodyPr/>
          <a:lstStyle/>
          <a:p>
            <a:r>
              <a:rPr kumimoji="1" lang="ja-JP" altLang="en-US" sz="2000">
                <a:solidFill>
                  <a:srgbClr val="0070C0"/>
                </a:solidFill>
              </a:rPr>
              <a:t>構造が複雑</a:t>
            </a:r>
            <a:endParaRPr kumimoji="1" lang="en-US" altLang="ja-JP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sz="2000" dirty="0">
              <a:solidFill>
                <a:srgbClr val="0070C0"/>
              </a:solidFill>
            </a:endParaRPr>
          </a:p>
          <a:p>
            <a:r>
              <a:rPr kumimoji="1" lang="ja-JP" altLang="en-US" sz="2000">
                <a:solidFill>
                  <a:srgbClr val="0070C0"/>
                </a:solidFill>
              </a:rPr>
              <a:t>大きい傾向にある</a:t>
            </a:r>
            <a:endParaRPr kumimoji="1" lang="en-US" altLang="ja-JP" sz="2000" dirty="0">
              <a:solidFill>
                <a:srgbClr val="0070C0"/>
              </a:solidFill>
            </a:endParaRP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r>
              <a:rPr kumimoji="1" lang="ja-JP" altLang="en-US" sz="2000">
                <a:solidFill>
                  <a:srgbClr val="0070C0"/>
                </a:solidFill>
              </a:rPr>
              <a:t>整備性が悪い</a:t>
            </a:r>
            <a:endParaRPr kumimoji="1" lang="en-US" altLang="ja-JP" sz="2000" dirty="0">
              <a:solidFill>
                <a:srgbClr val="0070C0"/>
              </a:solidFill>
            </a:endParaRP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r>
              <a:rPr kumimoji="1" lang="ja-JP" altLang="en-US" sz="2000">
                <a:solidFill>
                  <a:srgbClr val="0070C0"/>
                </a:solidFill>
              </a:rPr>
              <a:t>操縦が難しい</a:t>
            </a:r>
            <a:endParaRPr kumimoji="1" lang="en-US" altLang="ja-JP" sz="2000" dirty="0">
              <a:solidFill>
                <a:srgbClr val="0070C0"/>
              </a:solidFill>
            </a:endParaRPr>
          </a:p>
          <a:p>
            <a:endParaRPr lang="en-US" altLang="ja-JP" dirty="0"/>
          </a:p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A477539-A812-BC48-8ECD-7F4B1D165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154" y="1455195"/>
            <a:ext cx="6057585" cy="330113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BF7373-0E19-194C-A6EF-B533B3D891BA}"/>
              </a:ext>
            </a:extLst>
          </p:cNvPr>
          <p:cNvSpPr txBox="1"/>
          <p:nvPr/>
        </p:nvSpPr>
        <p:spPr>
          <a:xfrm>
            <a:off x="4711122" y="4966636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出典</a:t>
            </a:r>
            <a:r>
              <a:rPr lang="en-US" altLang="ja-JP" dirty="0"/>
              <a:t>:https://</a:t>
            </a:r>
            <a:r>
              <a:rPr lang="en-US" altLang="ja-JP" dirty="0" err="1"/>
              <a:t>robotstart.info</a:t>
            </a:r>
            <a:r>
              <a:rPr lang="en-US" altLang="ja-JP" dirty="0"/>
              <a:t>/2020/03/23/</a:t>
            </a:r>
            <a:r>
              <a:rPr lang="en-US" altLang="ja-JP" dirty="0" err="1"/>
              <a:t>yamaha</a:t>
            </a:r>
            <a:r>
              <a:rPr lang="en-US" altLang="ja-JP" dirty="0"/>
              <a:t>-motor-</a:t>
            </a:r>
            <a:r>
              <a:rPr lang="en-US" altLang="ja-JP" dirty="0" err="1"/>
              <a:t>drone.html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07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27E4C8-88DC-6945-A84F-65C58525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デメリットを克服し、ヘリ </a:t>
            </a:r>
            <a:r>
              <a:rPr lang="en-US" altLang="ja-JP" dirty="0"/>
              <a:t>UAV</a:t>
            </a:r>
            <a:r>
              <a:rPr lang="ja-JP" altLang="en-US"/>
              <a:t>の特徴を活かす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5207F0-2D59-8C47-9BDA-6F2B66086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964437" cy="3880773"/>
          </a:xfrm>
        </p:spPr>
        <p:txBody>
          <a:bodyPr/>
          <a:lstStyle/>
          <a:p>
            <a:r>
              <a:rPr kumimoji="1" lang="ja-JP" altLang="en-US" sz="2000">
                <a:solidFill>
                  <a:srgbClr val="C00000"/>
                </a:solidFill>
              </a:rPr>
              <a:t>ヒンジレスローターヘッド</a:t>
            </a:r>
            <a:r>
              <a:rPr kumimoji="1" lang="ja-JP" altLang="en-US" sz="2000">
                <a:solidFill>
                  <a:srgbClr val="0070C0"/>
                </a:solidFill>
              </a:rPr>
              <a:t>の開発により、制御部の構造を大幅に簡略化</a:t>
            </a:r>
            <a:endParaRPr kumimoji="1" lang="en-US" altLang="ja-JP" sz="2000" dirty="0">
              <a:solidFill>
                <a:srgbClr val="0070C0"/>
              </a:solidFill>
            </a:endParaRP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r>
              <a:rPr kumimoji="1" lang="ja-JP" altLang="en-US" sz="2000">
                <a:solidFill>
                  <a:srgbClr val="0070C0"/>
                </a:solidFill>
              </a:rPr>
              <a:t>メインロータ</a:t>
            </a:r>
            <a:r>
              <a:rPr lang="ja-JP" altLang="en-US" sz="2000">
                <a:solidFill>
                  <a:srgbClr val="0070C0"/>
                </a:solidFill>
              </a:rPr>
              <a:t>ー</a:t>
            </a:r>
            <a:r>
              <a:rPr kumimoji="1" lang="ja-JP" altLang="en-US" sz="2000">
                <a:solidFill>
                  <a:srgbClr val="0070C0"/>
                </a:solidFill>
              </a:rPr>
              <a:t>とテールローターを独立したモーターで制御</a:t>
            </a:r>
            <a:endParaRPr kumimoji="1" lang="en-US" altLang="ja-JP" sz="2000" dirty="0">
              <a:solidFill>
                <a:srgbClr val="0070C0"/>
              </a:solidFill>
            </a:endParaRP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r>
              <a:rPr kumimoji="1" lang="ja-JP" altLang="en-US" sz="2000">
                <a:solidFill>
                  <a:srgbClr val="0070C0"/>
                </a:solidFill>
              </a:rPr>
              <a:t>持ち運べるサイズまで小型化</a:t>
            </a:r>
            <a:endParaRPr kumimoji="1" lang="en-US" altLang="ja-JP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E9B58C9-7B31-1446-A4E0-BB7EE7A7C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152" y="1476101"/>
            <a:ext cx="3640185" cy="273013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747FCD9-BDE9-C347-91D8-E2CA90B14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002" y="4206240"/>
            <a:ext cx="3397796" cy="254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A9B1FB-0443-5B4F-BE7B-B5569967E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開発したヘリ</a:t>
            </a:r>
            <a:r>
              <a:rPr kumimoji="1" lang="en-US" altLang="ja-JP" dirty="0"/>
              <a:t>UAV</a:t>
            </a:r>
            <a:br>
              <a:rPr kumimoji="1" lang="en-US" altLang="ja-JP" dirty="0"/>
            </a:br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1E89AC6-FA06-E546-8437-E916EC93C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664" y="1270001"/>
            <a:ext cx="4768426" cy="3576320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2C01C9-A636-A34E-8036-9896E70CCCD8}"/>
              </a:ext>
            </a:extLst>
          </p:cNvPr>
          <p:cNvSpPr txBox="1"/>
          <p:nvPr/>
        </p:nvSpPr>
        <p:spPr>
          <a:xfrm>
            <a:off x="781664" y="5029201"/>
            <a:ext cx="291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小型ヘリ</a:t>
            </a:r>
            <a:r>
              <a:rPr kumimoji="1" lang="en-US" altLang="ja-JP" dirty="0"/>
              <a:t>UAV</a:t>
            </a:r>
            <a:r>
              <a:rPr kumimoji="1" lang="ja-JP" altLang="en-US"/>
              <a:t> 「</a:t>
            </a:r>
            <a:r>
              <a:rPr kumimoji="1" lang="en-US" altLang="ja-JP" dirty="0" err="1"/>
              <a:t>Olympos</a:t>
            </a:r>
            <a:r>
              <a:rPr kumimoji="1" lang="ja-JP" altLang="en-US"/>
              <a:t>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19E85C-5483-9A47-8B41-338676139019}"/>
              </a:ext>
            </a:extLst>
          </p:cNvPr>
          <p:cNvSpPr txBox="1"/>
          <p:nvPr/>
        </p:nvSpPr>
        <p:spPr>
          <a:xfrm>
            <a:off x="5654420" y="1270001"/>
            <a:ext cx="57606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solidFill>
                  <a:srgbClr val="0070C0"/>
                </a:solidFill>
              </a:rPr>
              <a:t>全長</a:t>
            </a:r>
            <a:r>
              <a:rPr lang="en-US" altLang="ja-JP" sz="2000" dirty="0">
                <a:solidFill>
                  <a:srgbClr val="0070C0"/>
                </a:solidFill>
              </a:rPr>
              <a:t>                             </a:t>
            </a:r>
            <a:r>
              <a:rPr kumimoji="1" lang="en-US" altLang="ja-JP" sz="2000" dirty="0">
                <a:solidFill>
                  <a:srgbClr val="0070C0"/>
                </a:solidFill>
              </a:rPr>
              <a:t>760mm</a:t>
            </a:r>
          </a:p>
          <a:p>
            <a:endParaRPr kumimoji="1" lang="en-US" altLang="ja-JP" sz="2000" dirty="0">
              <a:solidFill>
                <a:srgbClr val="0070C0"/>
              </a:solidFill>
            </a:endParaRPr>
          </a:p>
          <a:p>
            <a:r>
              <a:rPr lang="ja-JP" altLang="en-US" sz="2000">
                <a:solidFill>
                  <a:srgbClr val="0070C0"/>
                </a:solidFill>
              </a:rPr>
              <a:t>ペイロード</a:t>
            </a:r>
            <a:r>
              <a:rPr lang="en-US" altLang="ja-JP" sz="2000" dirty="0">
                <a:solidFill>
                  <a:srgbClr val="0070C0"/>
                </a:solidFill>
              </a:rPr>
              <a:t>                   300g</a:t>
            </a: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r>
              <a:rPr lang="ja-JP" altLang="en-US" sz="2000">
                <a:solidFill>
                  <a:srgbClr val="0070C0"/>
                </a:solidFill>
              </a:rPr>
              <a:t>最大離陸中量</a:t>
            </a:r>
            <a:r>
              <a:rPr lang="en-US" altLang="ja-JP" sz="2000" dirty="0">
                <a:solidFill>
                  <a:srgbClr val="0070C0"/>
                </a:solidFill>
              </a:rPr>
              <a:t>                1Kg</a:t>
            </a: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r>
              <a:rPr lang="ja-JP" altLang="en-US" sz="2000">
                <a:solidFill>
                  <a:srgbClr val="0070C0"/>
                </a:solidFill>
              </a:rPr>
              <a:t>メインモータ最大出力</a:t>
            </a:r>
            <a:r>
              <a:rPr lang="en-US" altLang="ja-JP" sz="2000" dirty="0">
                <a:solidFill>
                  <a:srgbClr val="0070C0"/>
                </a:solidFill>
              </a:rPr>
              <a:t>   550w</a:t>
            </a: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r>
              <a:rPr lang="ja-JP" altLang="en-US" sz="2000">
                <a:solidFill>
                  <a:srgbClr val="0070C0"/>
                </a:solidFill>
              </a:rPr>
              <a:t>搭載センサ</a:t>
            </a:r>
            <a:r>
              <a:rPr lang="en-US" altLang="ja-JP" sz="2000" dirty="0">
                <a:solidFill>
                  <a:srgbClr val="0070C0"/>
                </a:solidFill>
              </a:rPr>
              <a:t>                     GPS,IMU,</a:t>
            </a:r>
            <a:r>
              <a:rPr lang="ja-JP" altLang="en-US" sz="2000">
                <a:solidFill>
                  <a:srgbClr val="0070C0"/>
                </a:solidFill>
              </a:rPr>
              <a:t>磁気コンパス</a:t>
            </a:r>
            <a:r>
              <a:rPr lang="en-US" altLang="ja-JP" sz="2000" dirty="0">
                <a:solidFill>
                  <a:srgbClr val="0070C0"/>
                </a:solidFill>
              </a:rPr>
              <a:t>, </a:t>
            </a:r>
            <a:r>
              <a:rPr lang="ja-JP" altLang="en-US" sz="2000">
                <a:solidFill>
                  <a:srgbClr val="0070C0"/>
                </a:solidFill>
              </a:rPr>
              <a:t>　　　　　　　　</a:t>
            </a:r>
            <a:endParaRPr lang="en-US" altLang="ja-JP" dirty="0"/>
          </a:p>
          <a:p>
            <a:r>
              <a:rPr lang="ja-JP" altLang="en-US"/>
              <a:t>　　　　　　　　　　　</a:t>
            </a:r>
            <a:r>
              <a:rPr lang="ja-JP" altLang="en-US">
                <a:solidFill>
                  <a:srgbClr val="0070C0"/>
                </a:solidFill>
              </a:rPr>
              <a:t>　</a:t>
            </a:r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ja-JP" altLang="en-US">
                <a:solidFill>
                  <a:srgbClr val="0070C0"/>
                </a:solidFill>
              </a:rPr>
              <a:t>気圧センサ</a:t>
            </a:r>
            <a:endParaRPr lang="en-US" altLang="ja-JP" dirty="0">
              <a:solidFill>
                <a:srgbClr val="0070C0"/>
              </a:solidFill>
            </a:endParaRPr>
          </a:p>
          <a:p>
            <a:endParaRPr lang="en-US" altLang="ja-JP" dirty="0">
              <a:solidFill>
                <a:srgbClr val="0070C0"/>
              </a:solidFill>
            </a:endParaRPr>
          </a:p>
          <a:p>
            <a:r>
              <a:rPr lang="ja-JP" altLang="en-US">
                <a:solidFill>
                  <a:srgbClr val="0070C0"/>
                </a:solidFill>
              </a:rPr>
              <a:t>搭載機器　　　　　　　　リアルセンス</a:t>
            </a:r>
            <a:r>
              <a:rPr lang="en-US" altLang="ja-JP" dirty="0">
                <a:solidFill>
                  <a:srgbClr val="0070C0"/>
                </a:solidFill>
              </a:rPr>
              <a:t>T265,Go-pro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                                        hero8,</a:t>
            </a:r>
            <a:r>
              <a:rPr lang="ja-JP" altLang="en-US">
                <a:solidFill>
                  <a:srgbClr val="0070C0"/>
                </a:solidFill>
              </a:rPr>
              <a:t>ラズベリーパイ </a:t>
            </a:r>
            <a:r>
              <a:rPr lang="en-US" altLang="ja-JP" dirty="0">
                <a:solidFill>
                  <a:srgbClr val="0070C0"/>
                </a:solidFill>
              </a:rPr>
              <a:t>4</a:t>
            </a:r>
          </a:p>
          <a:p>
            <a:endParaRPr lang="en-US" altLang="ja-JP" dirty="0"/>
          </a:p>
          <a:p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D6C3B3-2D86-194E-9A19-3987539BBA08}"/>
              </a:ext>
            </a:extLst>
          </p:cNvPr>
          <p:cNvSpPr txBox="1"/>
          <p:nvPr/>
        </p:nvSpPr>
        <p:spPr>
          <a:xfrm>
            <a:off x="1157288" y="5843588"/>
            <a:ext cx="607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dirty="0">
                <a:hlinkClick r:id="rId3"/>
              </a:rPr>
              <a:t>https://www.youtube.com/watch?v=CBsYjIW5STg&amp;t=59s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25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02D2E6-2485-0A49-8AA8-D45CD484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ja-JP" altLang="en-US"/>
              <a:t>ヘリ</a:t>
            </a:r>
            <a:r>
              <a:rPr lang="en-US" altLang="ja-JP" dirty="0"/>
              <a:t>UAV</a:t>
            </a:r>
            <a:r>
              <a:rPr lang="ja-JP" altLang="en-US"/>
              <a:t>何に使う？</a:t>
            </a:r>
            <a:endParaRPr kumimoji="1" lang="ja-JP" altLang="en-US"/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3D5CF0B6-D7EB-F746-92C2-624CC335F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90" y="1175656"/>
            <a:ext cx="8596668" cy="5538651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2200">
                <a:solidFill>
                  <a:srgbClr val="C00000"/>
                </a:solidFill>
              </a:rPr>
              <a:t>山岳救助</a:t>
            </a:r>
            <a:endParaRPr lang="en-US" altLang="ja-JP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200">
                <a:solidFill>
                  <a:srgbClr val="00B0F0"/>
                </a:solidFill>
              </a:rPr>
              <a:t>　　</a:t>
            </a:r>
            <a:r>
              <a:rPr lang="ja-JP" altLang="en-US" sz="2200">
                <a:solidFill>
                  <a:srgbClr val="0070C0"/>
                </a:solidFill>
              </a:rPr>
              <a:t>→乱気流でも飛行できる特性を生かして山岳地帯での救助支援</a:t>
            </a:r>
            <a:endParaRPr lang="en-US" altLang="ja-JP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200">
                <a:solidFill>
                  <a:srgbClr val="0070C0"/>
                </a:solidFill>
              </a:rPr>
              <a:t>　　→小型なので、人による持ち運びも可能</a:t>
            </a:r>
            <a:endParaRPr lang="en-US" altLang="ja-JP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sz="2200" dirty="0">
              <a:solidFill>
                <a:srgbClr val="00B0F0"/>
              </a:solidFill>
            </a:endParaRPr>
          </a:p>
          <a:p>
            <a:r>
              <a:rPr lang="ja-JP" altLang="en-US" sz="2200">
                <a:solidFill>
                  <a:srgbClr val="C00000"/>
                </a:solidFill>
              </a:rPr>
              <a:t>軽量物の輸送</a:t>
            </a:r>
            <a:endParaRPr lang="en-US" altLang="ja-JP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200">
                <a:solidFill>
                  <a:srgbClr val="00B0F0"/>
                </a:solidFill>
              </a:rPr>
              <a:t>　　</a:t>
            </a:r>
            <a:r>
              <a:rPr lang="ja-JP" altLang="en-US" sz="2200">
                <a:solidFill>
                  <a:srgbClr val="0070C0"/>
                </a:solidFill>
              </a:rPr>
              <a:t>→巡航速度の高さを生かして、輸送に活用</a:t>
            </a:r>
            <a:endParaRPr lang="en-US" altLang="ja-JP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sz="2200" dirty="0">
              <a:solidFill>
                <a:srgbClr val="00B0F0"/>
              </a:solidFill>
            </a:endParaRPr>
          </a:p>
          <a:p>
            <a:r>
              <a:rPr lang="ja-JP" altLang="en-US" sz="2200">
                <a:solidFill>
                  <a:srgbClr val="C00000"/>
                </a:solidFill>
              </a:rPr>
              <a:t>警備</a:t>
            </a:r>
            <a:endParaRPr lang="en-US" altLang="ja-JP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200">
                <a:solidFill>
                  <a:srgbClr val="00B0F0"/>
                </a:solidFill>
              </a:rPr>
              <a:t>　　</a:t>
            </a:r>
            <a:r>
              <a:rPr lang="ja-JP" altLang="en-US" sz="2200">
                <a:solidFill>
                  <a:srgbClr val="0070C0"/>
                </a:solidFill>
              </a:rPr>
              <a:t>→バードストライクの軽減</a:t>
            </a:r>
            <a:endParaRPr lang="en-US" altLang="ja-JP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200">
                <a:solidFill>
                  <a:srgbClr val="0070C0"/>
                </a:solidFill>
              </a:rPr>
              <a:t>　　→未確認ドローン の監視・追跡</a:t>
            </a:r>
            <a:endParaRPr lang="en-US" altLang="ja-JP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sz="2000" dirty="0">
              <a:solidFill>
                <a:srgbClr val="00B0F0"/>
              </a:solidFill>
            </a:endParaRPr>
          </a:p>
          <a:p>
            <a:r>
              <a:rPr lang="ja-JP" altLang="en-US" sz="2200">
                <a:solidFill>
                  <a:srgbClr val="C00000"/>
                </a:solidFill>
              </a:rPr>
              <a:t>農業</a:t>
            </a:r>
            <a:endParaRPr lang="en-US" altLang="ja-JP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200"/>
              <a:t>　　</a:t>
            </a:r>
            <a:r>
              <a:rPr lang="ja-JP" altLang="en-US" sz="2200">
                <a:solidFill>
                  <a:srgbClr val="0070C0"/>
                </a:solidFill>
              </a:rPr>
              <a:t>→空撮画像を用いた土壌管理</a:t>
            </a:r>
            <a:endParaRPr lang="en-US" altLang="ja-JP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/>
              <a:t>　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13D3A22-1E3F-7B43-A540-04646F634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451" y="3095897"/>
            <a:ext cx="4442108" cy="333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8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58FFB-10FC-0140-8EFA-DECC069CC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実用化したい！！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98F7BB-B277-8F46-A7A4-76CD62619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1320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 </a:t>
            </a:r>
            <a:r>
              <a:rPr lang="en-US" altLang="ja-JP" sz="2000" dirty="0">
                <a:solidFill>
                  <a:srgbClr val="C00000"/>
                </a:solidFill>
              </a:rPr>
              <a:t>ARE2019</a:t>
            </a:r>
            <a:r>
              <a:rPr lang="ja-JP" altLang="en-US" sz="2000">
                <a:solidFill>
                  <a:srgbClr val="C00000"/>
                </a:solidFill>
              </a:rPr>
              <a:t>、</a:t>
            </a:r>
            <a:r>
              <a:rPr lang="en-US" altLang="ja-JP" sz="2000" dirty="0">
                <a:solidFill>
                  <a:srgbClr val="C00000"/>
                </a:solidFill>
              </a:rPr>
              <a:t>2020</a:t>
            </a:r>
            <a:r>
              <a:rPr lang="ja-JP" altLang="en-US" sz="2000">
                <a:solidFill>
                  <a:srgbClr val="C00000"/>
                </a:solidFill>
              </a:rPr>
              <a:t>に採択</a:t>
            </a:r>
            <a:endParaRPr lang="en-US" altLang="ja-JP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000"/>
              <a:t>　　</a:t>
            </a:r>
            <a:r>
              <a:rPr lang="ja-JP" altLang="en-US" sz="2000">
                <a:solidFill>
                  <a:srgbClr val="0070C0"/>
                </a:solidFill>
              </a:rPr>
              <a:t>→農業で実用化を目指す（協力：つくばワイナリー）</a:t>
            </a:r>
            <a:endParaRPr lang="en-US" altLang="ja-JP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sz="2000" dirty="0"/>
          </a:p>
          <a:p>
            <a:r>
              <a:rPr lang="en-US" altLang="ja-JP" sz="2000" dirty="0">
                <a:solidFill>
                  <a:srgbClr val="C00000"/>
                </a:solidFill>
              </a:rPr>
              <a:t>UAV</a:t>
            </a:r>
            <a:r>
              <a:rPr lang="ja-JP" altLang="en-US" sz="2000">
                <a:solidFill>
                  <a:srgbClr val="C00000"/>
                </a:solidFill>
              </a:rPr>
              <a:t>の実用化プロジェクト</a:t>
            </a:r>
            <a:r>
              <a:rPr lang="en-US" altLang="ja-JP" sz="2000" dirty="0">
                <a:solidFill>
                  <a:srgbClr val="C00000"/>
                </a:solidFill>
              </a:rPr>
              <a:t>Da Vinci</a:t>
            </a:r>
            <a:r>
              <a:rPr lang="ja-JP" altLang="en-US" sz="2000">
                <a:solidFill>
                  <a:srgbClr val="C00000"/>
                </a:solidFill>
              </a:rPr>
              <a:t>を発足し資金を確保</a:t>
            </a:r>
            <a:endParaRPr lang="en-US" altLang="ja-JP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000"/>
              <a:t>　　</a:t>
            </a:r>
            <a:r>
              <a:rPr lang="ja-JP" altLang="en-US" sz="2000">
                <a:solidFill>
                  <a:srgbClr val="0070C0"/>
                </a:solidFill>
              </a:rPr>
              <a:t>→警備において実用化を目指す</a:t>
            </a:r>
            <a:endParaRPr lang="en-US" altLang="ja-JP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sz="2000" dirty="0"/>
          </a:p>
          <a:p>
            <a:r>
              <a:rPr lang="ja-JP" altLang="en-US" sz="2000">
                <a:solidFill>
                  <a:srgbClr val="C00000"/>
                </a:solidFill>
              </a:rPr>
              <a:t>火星探査</a:t>
            </a:r>
            <a:r>
              <a:rPr lang="en-US" altLang="ja-JP" sz="2000" dirty="0">
                <a:solidFill>
                  <a:srgbClr val="C00000"/>
                </a:solidFill>
              </a:rPr>
              <a:t>UAV</a:t>
            </a:r>
            <a:r>
              <a:rPr lang="ja-JP" altLang="en-US" sz="2000">
                <a:solidFill>
                  <a:srgbClr val="C00000"/>
                </a:solidFill>
              </a:rPr>
              <a:t>研究プロジェクト</a:t>
            </a:r>
            <a:endParaRPr lang="en-US" altLang="ja-JP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000"/>
              <a:t>　　</a:t>
            </a:r>
            <a:r>
              <a:rPr lang="ja-JP" altLang="en-US" sz="2000">
                <a:solidFill>
                  <a:srgbClr val="0070C0"/>
                </a:solidFill>
              </a:rPr>
              <a:t>→探査・計測システムのテストとして、</a:t>
            </a:r>
            <a:r>
              <a:rPr lang="en-US" altLang="ja-JP" sz="2000" dirty="0" err="1">
                <a:solidFill>
                  <a:srgbClr val="0070C0"/>
                </a:solidFill>
              </a:rPr>
              <a:t>Olympos</a:t>
            </a:r>
            <a:r>
              <a:rPr lang="ja-JP" altLang="en-US" sz="2000">
                <a:solidFill>
                  <a:srgbClr val="0070C0"/>
                </a:solidFill>
              </a:rPr>
              <a:t>を活用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CCE23F8-2CDB-8240-A01B-DF414DACA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492" y="1190714"/>
            <a:ext cx="4649452" cy="147937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15C91F9-66D2-B841-B16D-244CE6E04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988" y="2960691"/>
            <a:ext cx="4316956" cy="32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81F7EF-5461-5B47-B522-C6583E61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/>
              <a:t>ARE</a:t>
            </a:r>
            <a:r>
              <a:rPr kumimoji="1" lang="ja-JP" altLang="en-US" sz="3200"/>
              <a:t>での採択（農場での実用化を目指す）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49A1F4-28C2-8F46-B69A-93405AC59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91" y="1611949"/>
            <a:ext cx="8596668" cy="3880773"/>
          </a:xfrm>
        </p:spPr>
        <p:txBody>
          <a:bodyPr/>
          <a:lstStyle/>
          <a:p>
            <a:r>
              <a:rPr kumimoji="1" lang="ja-JP" altLang="en-US" sz="2000">
                <a:solidFill>
                  <a:srgbClr val="0070C0"/>
                </a:solidFill>
              </a:rPr>
              <a:t>空撮映像を用いて、農作物や土壌の様子を観察・管理</a:t>
            </a:r>
            <a:endParaRPr kumimoji="1" lang="en-US" altLang="ja-JP" sz="2000" dirty="0">
              <a:solidFill>
                <a:srgbClr val="0070C0"/>
              </a:solidFill>
            </a:endParaRP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r>
              <a:rPr kumimoji="1" lang="ja-JP" altLang="en-US" sz="2000">
                <a:solidFill>
                  <a:srgbClr val="0070C0"/>
                </a:solidFill>
              </a:rPr>
              <a:t>温度分布、画像データなどの情報をもとに的確な肥料、農薬の散布</a:t>
            </a:r>
            <a:endParaRPr kumimoji="1" lang="en-US" altLang="ja-JP" sz="2000" dirty="0">
              <a:solidFill>
                <a:srgbClr val="0070C0"/>
              </a:solidFill>
            </a:endParaRP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r>
              <a:rPr lang="ja-JP" altLang="en-US" sz="2000">
                <a:solidFill>
                  <a:srgbClr val="0070C0"/>
                </a:solidFill>
              </a:rPr>
              <a:t>現在、構想中</a:t>
            </a:r>
            <a:endParaRPr lang="en-US" altLang="ja-JP" sz="2000" dirty="0">
              <a:solidFill>
                <a:srgbClr val="0070C0"/>
              </a:solidFill>
            </a:endParaRPr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3912BA-34A2-E745-82F9-805A17A80F14}"/>
              </a:ext>
            </a:extLst>
          </p:cNvPr>
          <p:cNvSpPr txBox="1"/>
          <p:nvPr/>
        </p:nvSpPr>
        <p:spPr>
          <a:xfrm>
            <a:off x="677334" y="4700588"/>
            <a:ext cx="752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dirty="0">
                <a:hlinkClick r:id="rId2"/>
              </a:rPr>
              <a:t>https://www.youtube.com/watch?v=LMnDkTx3RmU&amp;feature=youtu.be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9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{23A79109-3ADD-5845-9007-0EE6270F4B55}tf10001060</Template>
  <TotalTime>138</TotalTime>
  <Words>743</Words>
  <Application>Microsoft Macintosh PowerPoint</Application>
  <PresentationFormat>ワイド画面</PresentationFormat>
  <Paragraphs>140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メイリオ</vt:lpstr>
      <vt:lpstr>Arial</vt:lpstr>
      <vt:lpstr>Trebuchet MS</vt:lpstr>
      <vt:lpstr>Wingdings 3</vt:lpstr>
      <vt:lpstr>ファセット</vt:lpstr>
      <vt:lpstr>ヘリUAVの開発とその活用法に関するプロジェクト</vt:lpstr>
      <vt:lpstr>ヘリUAVとは？</vt:lpstr>
      <vt:lpstr>ヘリ型UAVのメリット</vt:lpstr>
      <vt:lpstr>ヘリ型UAVのデメリット</vt:lpstr>
      <vt:lpstr>デメリットを克服し、ヘリ UAVの特徴を活かす</vt:lpstr>
      <vt:lpstr>開発したヘリUAV </vt:lpstr>
      <vt:lpstr>ヘリUAV何に使う？</vt:lpstr>
      <vt:lpstr>実用化したい！！</vt:lpstr>
      <vt:lpstr>AREでの採択（農場での実用化を目指す）</vt:lpstr>
      <vt:lpstr>Da vinciプロジェクトによる警備での 実用化（予算確保済）</vt:lpstr>
      <vt:lpstr>火星探査UAV研究プロジェクト</vt:lpstr>
      <vt:lpstr>PowerPoint プレゼンテーション</vt:lpstr>
      <vt:lpstr>機体の改良</vt:lpstr>
      <vt:lpstr>おわりに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ヘリUAVの開発とその活用法に関するプロジェクト</dc:title>
  <dc:creator>堀井 樹</dc:creator>
  <cp:lastModifiedBy>堀井 樹</cp:lastModifiedBy>
  <cp:revision>23</cp:revision>
  <dcterms:created xsi:type="dcterms:W3CDTF">2020-07-17T02:17:08Z</dcterms:created>
  <dcterms:modified xsi:type="dcterms:W3CDTF">2020-07-17T11:17:28Z</dcterms:modified>
</cp:coreProperties>
</file>